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15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6-41B8-AD3C-81720297D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6-41B8-AD3C-81720297D5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86-41B8-AD3C-81720297D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83040"/>
        <c:axId val="94584832"/>
      </c:barChart>
      <c:catAx>
        <c:axId val="9458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584832"/>
        <c:crosses val="autoZero"/>
        <c:auto val="1"/>
        <c:lblAlgn val="ctr"/>
        <c:lblOffset val="100"/>
        <c:noMultiLvlLbl val="0"/>
      </c:catAx>
      <c:valAx>
        <c:axId val="945848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58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601" y="250505"/>
            <a:ext cx="14270571" cy="18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Здесь должен быть Ваш Заголовок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953" y="2155842"/>
            <a:ext cx="7716168" cy="13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Иванов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А.В.</a:t>
            </a:r>
            <a:r>
              <a:rPr lang="en-US" sz="3200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;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Петров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Д.С.</a:t>
            </a:r>
            <a:r>
              <a:rPr lang="en-US" sz="3200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;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Сидоров, А.К.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endParaRPr lang="en-US" sz="3200" baseline="30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hangingPunct="1"/>
            <a:r>
              <a:rPr lang="en-US" sz="3200" baseline="30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Аффилированный Университет/Институт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6" name="Text Box 189">
            <a:extLst>
              <a:ext uri="{FF2B5EF4-FFF2-40B4-BE49-F238E27FC236}">
                <a16:creationId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53" y="4615614"/>
            <a:ext cx="8712155" cy="42164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defPPr>
              <a:defRPr lang="en-US"/>
            </a:defPPr>
            <a:lvl1pPr eaLnBrk="0" hangingPunct="0">
              <a:defRPr sz="2800">
                <a:latin typeface="Calibri" pitchFamily="34" charset="0"/>
              </a:defRPr>
            </a:lvl1pPr>
            <a:lvl2pPr marL="742950" indent="-285750" eaLnBrk="0" hangingPunct="0">
              <a:defRPr sz="2200">
                <a:latin typeface="Arial" charset="0"/>
              </a:defRPr>
            </a:lvl2pPr>
            <a:lvl3pPr marL="1143000" indent="-228600" eaLnBrk="0" hangingPunct="0">
              <a:defRPr sz="2200">
                <a:latin typeface="Arial" charset="0"/>
              </a:defRPr>
            </a:lvl3pPr>
            <a:lvl4pPr marL="1600200" indent="-228600" eaLnBrk="0" hangingPunct="0">
              <a:defRPr sz="2200">
                <a:latin typeface="Arial" charset="0"/>
              </a:defRPr>
            </a:lvl4pPr>
            <a:lvl5pPr marL="2057400" indent="-228600" eaLnBrk="0" hangingPunct="0">
              <a:defRPr sz="2200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Arial" charset="0"/>
              </a:defRPr>
            </a:lvl9pPr>
          </a:lstStyle>
          <a:p>
            <a:r>
              <a:rPr lang="ru-RU" sz="3200" dirty="0"/>
              <a:t>Здесь должна быть аннотация вашей работы.</a:t>
            </a:r>
          </a:p>
          <a:p>
            <a:endParaRPr lang="ru-RU" sz="3200" dirty="0"/>
          </a:p>
          <a:p>
            <a:r>
              <a:rPr lang="ru-RU" sz="3200" dirty="0"/>
              <a:t>Аннотация включает характеристику основной темы, проблемы объекта, цели работы и ее результаты. В аннотации указывают, что нового несет в себе данный документ в сравнении с другими, родственными по тематике и целевому назначению.</a:t>
            </a:r>
            <a:endParaRPr lang="en-US" sz="3200" dirty="0"/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894776" y="3970761"/>
            <a:ext cx="8712155" cy="642879"/>
          </a:xfrm>
          <a:prstGeom prst="rect">
            <a:avLst/>
          </a:prstGeom>
          <a:solidFill>
            <a:srgbClr val="10A8AC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Аннотация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8" name="Text Box 194">
            <a:extLst>
              <a:ext uri="{FF2B5EF4-FFF2-40B4-BE49-F238E27FC236}">
                <a16:creationId xmlns:a16="http://schemas.microsoft.com/office/drawing/2014/main" id="{51AE9390-D805-4F15-B8FC-9BC9F193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839" y="10750855"/>
            <a:ext cx="9002396" cy="42164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Calibri" pitchFamily="34" charset="0"/>
              </a:rPr>
              <a:t>Результаты даются в обработанном варианте: в виде таблиц, графиков, организационных или</a:t>
            </a:r>
          </a:p>
          <a:p>
            <a:pPr eaLnBrk="1" hangingPunct="1"/>
            <a:r>
              <a:rPr lang="ru-RU" sz="3200" dirty="0">
                <a:latin typeface="Calibri" pitchFamily="34" charset="0"/>
              </a:rPr>
              <a:t>структурных диаграмм, уравнений, фотографий, рисунков. </a:t>
            </a:r>
          </a:p>
          <a:p>
            <a:pPr eaLnBrk="1" hangingPunct="1"/>
            <a:r>
              <a:rPr lang="ru-RU" sz="3200" dirty="0">
                <a:latin typeface="Calibri" pitchFamily="34" charset="0"/>
              </a:rPr>
              <a:t>Обсуждение – это идеи, предположения о полученных фактах, сравнение полученных собственных результатов с результатами других авторов.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956592" y="8994617"/>
            <a:ext cx="8702255" cy="694256"/>
          </a:xfrm>
          <a:prstGeom prst="rect">
            <a:avLst/>
          </a:prstGeom>
          <a:solidFill>
            <a:srgbClr val="10A8AC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Введение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839" y="4637877"/>
            <a:ext cx="8992282" cy="470893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Calibri" pitchFamily="34" charset="0"/>
              </a:rPr>
              <a:t>Примерная структура раздела: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Общая схема эксперимента.</a:t>
            </a:r>
            <a:endParaRPr lang="en-US" sz="3200" dirty="0">
              <a:latin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Популяции/образцы.</a:t>
            </a:r>
            <a:endParaRPr lang="en-US" sz="3200" dirty="0">
              <a:latin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Расположение района исследования.</a:t>
            </a:r>
            <a:endParaRPr lang="en-US" sz="3200" dirty="0">
              <a:latin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Методика отбора образцов.</a:t>
            </a:r>
            <a:endParaRPr lang="en-US" sz="3200" dirty="0">
              <a:latin typeface="Calibri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Обработка/подготовка образцов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Материалы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Переменные и измерения</a:t>
            </a:r>
            <a:r>
              <a:rPr lang="en-US" sz="3200" dirty="0">
                <a:latin typeface="Calibri" pitchFamily="34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Статистическая обработка</a:t>
            </a:r>
            <a:r>
              <a:rPr lang="en-US" sz="3200" dirty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10635839" y="3931645"/>
            <a:ext cx="9003534" cy="683969"/>
          </a:xfrm>
          <a:prstGeom prst="rect">
            <a:avLst/>
          </a:prstGeom>
          <a:solidFill>
            <a:srgbClr val="10A8AC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Методы </a:t>
            </a:r>
            <a:r>
              <a:rPr lang="ru-RU" sz="4400" b="1">
                <a:solidFill>
                  <a:schemeClr val="bg1"/>
                </a:solidFill>
              </a:rPr>
              <a:t>и материалы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8050" y="13086775"/>
            <a:ext cx="9002392" cy="27391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Calibri" pitchFamily="34" charset="0"/>
              </a:rPr>
              <a:t>В заключении можно: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itchFamily="34" charset="0"/>
              </a:rPr>
              <a:t>обобщить результаты;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itchFamily="34" charset="0"/>
              </a:rPr>
              <a:t>предложить практическое применение;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itchFamily="34" charset="0"/>
              </a:rPr>
              <a:t>предложить направление для будущих исследований.</a:t>
            </a: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20639074" y="12358981"/>
            <a:ext cx="9002392" cy="727794"/>
          </a:xfrm>
          <a:prstGeom prst="rect">
            <a:avLst/>
          </a:prstGeom>
          <a:solidFill>
            <a:srgbClr val="10A8AC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>
                <a:solidFill>
                  <a:schemeClr val="bg1"/>
                </a:solidFill>
              </a:rPr>
              <a:t>Заключение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76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0E637337-0507-41F6-97D2-13754FA48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135771"/>
              </p:ext>
            </p:extLst>
          </p:nvPr>
        </p:nvGraphicFramePr>
        <p:xfrm>
          <a:off x="10635839" y="16395270"/>
          <a:ext cx="9002396" cy="32975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586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Heading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Heading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Heading</a:t>
                      </a: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en-US" sz="2700" dirty="0"/>
                        <a:t>Item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800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790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4001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en-US" sz="2700" dirty="0"/>
                        <a:t>Item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356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856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290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en-US" sz="2700" dirty="0"/>
                        <a:t>Item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954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875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976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en-US" sz="2700" dirty="0"/>
                        <a:t>Item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324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325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301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en-US" sz="2700" dirty="0"/>
                        <a:t>Item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199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137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186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7" name="Text Box 190">
            <a:extLst>
              <a:ext uri="{FF2B5EF4-FFF2-40B4-BE49-F238E27FC236}">
                <a16:creationId xmlns:a16="http://schemas.microsoft.com/office/drawing/2014/main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592" y="9709396"/>
            <a:ext cx="8702255" cy="56938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>
                <a:latin typeface="Calibri" pitchFamily="34" charset="0"/>
              </a:rPr>
              <a:t>Введение состоит из подразделов: </a:t>
            </a:r>
            <a:endParaRPr lang="en-US" sz="32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Описание проблемы, с которой связано исследование или установление научного контекста.</a:t>
            </a:r>
            <a:endParaRPr lang="en-US" sz="32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Обзор литературы, связанной с исследованием.</a:t>
            </a:r>
            <a:endParaRPr lang="en-US" sz="32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Описание белых пятен в проблеме или того, что еще не сделано.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Формулировка цели исследования (и, возможно, задач).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Calibri" pitchFamily="34" charset="0"/>
              </a:rPr>
              <a:t>Оценка важности исследования.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8" name="Rectangle 44">
            <a:extLst>
              <a:ext uri="{FF2B5EF4-FFF2-40B4-BE49-F238E27FC236}">
                <a16:creationId xmlns:a16="http://schemas.microsoft.com/office/drawing/2014/main" id="{20043D7E-7286-48B9-9A5E-E7868B665227}"/>
              </a:ext>
            </a:extLst>
          </p:cNvPr>
          <p:cNvSpPr/>
          <p:nvPr/>
        </p:nvSpPr>
        <p:spPr>
          <a:xfrm>
            <a:off x="10635915" y="9982503"/>
            <a:ext cx="9002319" cy="768352"/>
          </a:xfrm>
          <a:prstGeom prst="rect">
            <a:avLst/>
          </a:prstGeom>
          <a:solidFill>
            <a:srgbClr val="10A8AC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Результаты и обсуждение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1" name="Text Box 180">
            <a:extLst>
              <a:ext uri="{FF2B5EF4-FFF2-40B4-BE49-F238E27FC236}">
                <a16:creationId xmlns:a16="http://schemas.microsoft.com/office/drawing/2014/main" id="{87A42CD2-0AFD-45F6-976B-4B5AE861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94" y="20549030"/>
            <a:ext cx="4311148" cy="5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Calibri" pitchFamily="34" charset="0"/>
              </a:rPr>
              <a:t>Рис </a:t>
            </a:r>
            <a:r>
              <a:rPr lang="en-US" sz="2800" b="1" dirty="0">
                <a:latin typeface="Calibri" pitchFamily="34" charset="0"/>
              </a:rPr>
              <a:t>1.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Название рисунка 1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2" name="Text Box 181">
            <a:extLst>
              <a:ext uri="{FF2B5EF4-FFF2-40B4-BE49-F238E27FC236}">
                <a16:creationId xmlns:a16="http://schemas.microsoft.com/office/drawing/2014/main" id="{61286536-4EC1-4DA5-850B-BEF3F0AF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759" y="19429309"/>
            <a:ext cx="4529573" cy="5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Calibri" pitchFamily="34" charset="0"/>
              </a:rPr>
              <a:t>Рис. 2</a:t>
            </a:r>
            <a:r>
              <a:rPr lang="en-US" sz="2800" b="1" dirty="0">
                <a:latin typeface="Calibri" pitchFamily="34" charset="0"/>
              </a:rPr>
              <a:t>.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Название рисунка 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3" name="Text Box 180">
            <a:extLst>
              <a:ext uri="{FF2B5EF4-FFF2-40B4-BE49-F238E27FC236}">
                <a16:creationId xmlns:a16="http://schemas.microsoft.com/office/drawing/2014/main" id="{3C922B17-9F75-4CE0-AACF-62763CFE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839" y="15629143"/>
            <a:ext cx="4710048" cy="5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Таблица </a:t>
            </a:r>
            <a:r>
              <a:rPr lang="en-US" sz="2800" b="1" dirty="0">
                <a:latin typeface="Calibri" pitchFamily="34" charset="0"/>
              </a:rPr>
              <a:t>1.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Название таблицы</a:t>
            </a:r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84" name="Chart 2">
            <a:extLst>
              <a:ext uri="{FF2B5EF4-FFF2-40B4-BE49-F238E27FC236}">
                <a16:creationId xmlns:a16="http://schemas.microsoft.com/office/drawing/2014/main" id="{17FF8AF3-5DA4-47A9-B77B-3D51344BB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301799"/>
              </p:ext>
            </p:extLst>
          </p:nvPr>
        </p:nvGraphicFramePr>
        <p:xfrm>
          <a:off x="20648051" y="4947482"/>
          <a:ext cx="9002391" cy="580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" name="Text Box 180">
            <a:extLst>
              <a:ext uri="{FF2B5EF4-FFF2-40B4-BE49-F238E27FC236}">
                <a16:creationId xmlns:a16="http://schemas.microsoft.com/office/drawing/2014/main" id="{0EF553AE-2F9D-4C67-BDBF-729D45C15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5227" y="10910780"/>
            <a:ext cx="5699293" cy="5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Calibri" pitchFamily="34" charset="0"/>
              </a:rPr>
              <a:t>Диаграмма</a:t>
            </a:r>
            <a:r>
              <a:rPr lang="en-US" sz="2800" b="1" dirty="0">
                <a:latin typeface="Calibri" pitchFamily="34" charset="0"/>
              </a:rPr>
              <a:t> 1.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Название диаграммы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EE86EE46-1D6D-4451-B6FD-04864DAF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06" y="503210"/>
            <a:ext cx="3012244" cy="30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7E63A98-A10A-4F6B-A6E8-251BD0CA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5" y="503210"/>
            <a:ext cx="3082172" cy="295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40004966-D30F-45C3-BC1E-B67D2C7F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484" y="39398"/>
            <a:ext cx="4320484" cy="42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ACC179-03B6-4D24-8BD5-C395A0C0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7" y="17404166"/>
            <a:ext cx="4529573" cy="304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 mussel - Wikipedia">
            <a:extLst>
              <a:ext uri="{FF2B5EF4-FFF2-40B4-BE49-F238E27FC236}">
                <a16:creationId xmlns:a16="http://schemas.microsoft.com/office/drawing/2014/main" id="{29B9CF6D-3C81-4FF9-A17E-FE1DD0FAC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816" b="92765" l="10000" r="91000">
                        <a14:foregroundMark x1="14583" y1="56547" x2="14583" y2="56547"/>
                        <a14:foregroundMark x1="18333" y1="54816" x2="18333" y2="54816"/>
                        <a14:foregroundMark x1="81000" y1="55126" x2="81000" y2="55126"/>
                        <a14:foregroundMark x1="91083" y1="60763" x2="91083" y2="60763"/>
                        <a14:foregroundMark x1="57667" y1="91034" x2="57667" y2="91034"/>
                        <a14:foregroundMark x1="39583" y1="91922" x2="39583" y2="91922"/>
                        <a14:foregroundMark x1="58667" y1="92765" x2="58667" y2="92765"/>
                        <a14:foregroundMark x1="24167" y1="60497" x2="24167" y2="60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64" b="5047"/>
          <a:stretch/>
        </p:blipFill>
        <p:spPr bwMode="auto">
          <a:xfrm>
            <a:off x="4737063" y="15629143"/>
            <a:ext cx="4529573" cy="35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93">
            <a:extLst>
              <a:ext uri="{FF2B5EF4-FFF2-40B4-BE49-F238E27FC236}">
                <a16:creationId xmlns:a16="http://schemas.microsoft.com/office/drawing/2014/main" id="{714F7F6A-DC2B-4BB5-ADBD-3A4A84B4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7026" y="17787093"/>
            <a:ext cx="9002392" cy="12618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latin typeface="Calibri" pitchFamily="34" charset="0"/>
              </a:rPr>
              <a:t>Можно добавить ссылки на свою электронную почту или социальные сети в виде </a:t>
            </a:r>
            <a:r>
              <a:rPr lang="en-US" sz="3200" dirty="0" err="1">
                <a:latin typeface="Calibri" pitchFamily="34" charset="0"/>
              </a:rPr>
              <a:t>qr</a:t>
            </a:r>
            <a:r>
              <a:rPr lang="ru-RU" sz="3200" dirty="0">
                <a:latin typeface="Calibri" pitchFamily="34" charset="0"/>
              </a:rPr>
              <a:t>-кода.</a:t>
            </a: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13C7E800-4951-43E4-815D-A96FFEA7B636}"/>
              </a:ext>
            </a:extLst>
          </p:cNvPr>
          <p:cNvSpPr/>
          <p:nvPr/>
        </p:nvSpPr>
        <p:spPr>
          <a:xfrm>
            <a:off x="20648050" y="17059299"/>
            <a:ext cx="9002392" cy="7277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Контактные данные докладчика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295</Words>
  <Application>Microsoft Office PowerPoint</Application>
  <PresentationFormat>Произвольный</PresentationFormat>
  <Paragraphs>62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 2</vt:lpstr>
      <vt:lpstr>HDOfficeLightV0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User</cp:lastModifiedBy>
  <cp:revision>13</cp:revision>
  <dcterms:created xsi:type="dcterms:W3CDTF">2017-10-02T13:44:20Z</dcterms:created>
  <dcterms:modified xsi:type="dcterms:W3CDTF">2023-10-04T12:10:04Z</dcterms:modified>
</cp:coreProperties>
</file>